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4"/>
  </p:notesMasterIdLst>
  <p:sldIdLst>
    <p:sldId id="288" r:id="rId2"/>
    <p:sldId id="258" r:id="rId3"/>
    <p:sldId id="261" r:id="rId4"/>
    <p:sldId id="276" r:id="rId5"/>
    <p:sldId id="262" r:id="rId6"/>
    <p:sldId id="285" r:id="rId7"/>
    <p:sldId id="286" r:id="rId8"/>
    <p:sldId id="287" r:id="rId9"/>
    <p:sldId id="282" r:id="rId10"/>
    <p:sldId id="284" r:id="rId11"/>
    <p:sldId id="283" r:id="rId12"/>
    <p:sldId id="263" r:id="rId13"/>
  </p:sldIdLst>
  <p:sldSz cx="9144000" cy="5143500" type="screen16x9"/>
  <p:notesSz cx="6858000" cy="9144000"/>
  <p:embeddedFontLst>
    <p:embeddedFont>
      <p:font typeface="Righteous" panose="02010506000000020000" pitchFamily="2" charset="0"/>
      <p:regular r:id="rId15"/>
    </p:embeddedFont>
    <p:embeddedFont>
      <p:font typeface="Roboto Condensed Light" panose="02000000000000000000" pitchFamily="2" charset="0"/>
      <p:regular r:id="rId16"/>
      <p:bold r:id="rId17"/>
      <p:italic r:id="rId18"/>
      <p:boldItalic r:id="rId19"/>
    </p:embeddedFont>
    <p:embeddedFont>
      <p:font typeface="Squada One" panose="02000000000000000000" pitchFamily="2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94582"/>
  </p:normalViewPr>
  <p:slideViewPr>
    <p:cSldViewPr snapToGrid="0" snapToObjects="1">
      <p:cViewPr varScale="1">
        <p:scale>
          <a:sx n="124" d="100"/>
          <a:sy n="124" d="100"/>
        </p:scale>
        <p:origin x="17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57095241f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557095241f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557095241f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557095241f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5709524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5709524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CUSTOM_2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ctrTitle"/>
          </p:nvPr>
        </p:nvSpPr>
        <p:spPr>
          <a:xfrm flipH="1">
            <a:off x="-100" y="507400"/>
            <a:ext cx="83949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_1_1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837607" y="238785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067600"/>
            <a:ext cx="2300675" cy="2075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" name="Google Shape;55;p6"/>
          <p:cNvCxnSpPr/>
          <p:nvPr/>
        </p:nvCxnSpPr>
        <p:spPr>
          <a:xfrm>
            <a:off x="4572000" y="1228200"/>
            <a:ext cx="0" cy="2687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75" name="Google Shape;75;p9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5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0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34325" y="0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1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ubTitle" idx="1"/>
          </p:nvPr>
        </p:nvSpPr>
        <p:spPr>
          <a:xfrm>
            <a:off x="3114750" y="2640476"/>
            <a:ext cx="2930700" cy="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3681150" y="2571750"/>
            <a:ext cx="17979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9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88D3CE"/>
            </a:gs>
            <a:gs pos="100000">
              <a:srgbClr val="423864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ighteous"/>
              <a:buNone/>
              <a:defRPr sz="2800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Condensed Light"/>
              <a:buChar char="●"/>
              <a:defRPr sz="18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●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Condensed Light"/>
              <a:buChar char="○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Condensed Light"/>
              <a:buChar char="■"/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3438" y="0"/>
            <a:ext cx="7897132" cy="514350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5" r:id="rId3"/>
    <p:sldLayoutId id="2147483656" r:id="rId4"/>
    <p:sldLayoutId id="2147483657" r:id="rId5"/>
    <p:sldLayoutId id="2147483660" r:id="rId6"/>
    <p:sldLayoutId id="214748366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phenkmin/Project-1/tree/master/Final%20Projec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ia.gov/dnav/pet/pet_pri_gnd_a_epmr_pte_dpgal_w.ht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orldweatheronline.com/developer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E5D41E-ECBB-6146-A1E4-7870565C99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vs Gas Prices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F4A6A24-1292-BC47-B7C1-AD5D2B2B03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Ashley Armijo, Trey Bailey, Jake Cook, Stephen Min</a:t>
            </a:r>
          </a:p>
        </p:txBody>
      </p:sp>
    </p:spTree>
    <p:extLst>
      <p:ext uri="{BB962C8B-B14F-4D97-AF65-F5344CB8AC3E}">
        <p14:creationId xmlns:p14="http://schemas.microsoft.com/office/powerpoint/2010/main" val="4204982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Weather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-312840" y="551151"/>
            <a:ext cx="2300700" cy="524039"/>
          </a:xfrm>
        </p:spPr>
        <p:txBody>
          <a:bodyPr/>
          <a:lstStyle/>
          <a:p>
            <a:r>
              <a:rPr lang="en-US" dirty="0"/>
              <a:t>79.54 - May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3758121" y="4374080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79.68 – Miami</a:t>
            </a:r>
          </a:p>
        </p:txBody>
      </p:sp>
      <p:pic>
        <p:nvPicPr>
          <p:cNvPr id="11" name="Picture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1682B94E-6CBF-4847-8754-421843615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5" y="966779"/>
            <a:ext cx="3139395" cy="2556364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D239CB-69AB-824F-9E8D-5131EE3D5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4920" y="2039335"/>
            <a:ext cx="2718058" cy="2412189"/>
          </a:xfrm>
          <a:prstGeom prst="rect">
            <a:avLst/>
          </a:prstGeom>
        </p:spPr>
      </p:pic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F706FBEA-F40D-2F43-A5B9-A59E74BDC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336" y="1317356"/>
            <a:ext cx="2970749" cy="227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937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Gas/Weather Data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188363" y="1003149"/>
            <a:ext cx="4422041" cy="87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sz="1600" dirty="0"/>
              <a:t>The correlation coefficient between temperature and gas prices is 0.23 and shows that there is a weak correlation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9D9160-22AE-5245-ACBC-7492A6E16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85" y="1879835"/>
            <a:ext cx="3602598" cy="2527065"/>
          </a:xfrm>
          <a:prstGeom prst="rect">
            <a:avLst/>
          </a:prstGeom>
        </p:spPr>
      </p:pic>
      <p:pic>
        <p:nvPicPr>
          <p:cNvPr id="13" name="Picture 1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03E2B29-C6F6-C143-A7A0-DFAD1AC4D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611" y="1177900"/>
            <a:ext cx="2767710" cy="20429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989AEA0-29A0-FD45-B624-59B4F38C8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8844" y="2833675"/>
            <a:ext cx="3086793" cy="226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41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0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Summary</a:t>
            </a:r>
            <a:endParaRPr dirty="0"/>
          </a:p>
        </p:txBody>
      </p:sp>
      <p:sp>
        <p:nvSpPr>
          <p:cNvPr id="383" name="Google Shape;383;p50"/>
          <p:cNvSpPr txBox="1">
            <a:spLocks noGrp="1"/>
          </p:cNvSpPr>
          <p:nvPr>
            <p:ph type="subTitle" idx="1"/>
          </p:nvPr>
        </p:nvSpPr>
        <p:spPr>
          <a:xfrm>
            <a:off x="3114750" y="2640474"/>
            <a:ext cx="2930700" cy="13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There is no correlation between temperature and gas price.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/>
            <a:r>
              <a:rPr lang="es" dirty="0"/>
              <a:t>Final Project Folder: </a:t>
            </a:r>
            <a:r>
              <a:rPr lang="en-US" dirty="0">
                <a:hlinkClick r:id="rId3"/>
              </a:rPr>
              <a:t>https://github.com/stephenkmin</a:t>
            </a:r>
            <a:r>
              <a:rPr lang="en-US">
                <a:hlinkClick r:id="rId3"/>
              </a:rPr>
              <a:t>/Project-1/tree/master/Final%20Project</a:t>
            </a:r>
            <a:endParaRPr lang="en-US"/>
          </a:p>
          <a:p>
            <a:pPr marL="0" lvl="0" indent="0"/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 txBox="1">
            <a:spLocks noGrp="1"/>
          </p:cNvSpPr>
          <p:nvPr>
            <p:ph type="subTitle" idx="1"/>
          </p:nvPr>
        </p:nvSpPr>
        <p:spPr>
          <a:xfrm>
            <a:off x="4837600" y="1576975"/>
            <a:ext cx="2747100" cy="19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Does weather have an impact on gas prices across the United States.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457200" lvl="1" indent="0"/>
            <a:r>
              <a:rPr lang="es" dirty="0"/>
              <a:t>H: Weather does have an impact on Gas Prices</a:t>
            </a:r>
          </a:p>
          <a:p>
            <a:pPr marL="457200" lvl="1" indent="0"/>
            <a:endParaRPr lang="es" dirty="0"/>
          </a:p>
          <a:p>
            <a:pPr marL="457200" lvl="1" indent="0"/>
            <a:r>
              <a:rPr lang="es" dirty="0"/>
              <a:t>NH: There is no correlation between Weather and Gas Prices</a:t>
            </a:r>
            <a:endParaRPr dirty="0"/>
          </a:p>
        </p:txBody>
      </p:sp>
      <p:sp>
        <p:nvSpPr>
          <p:cNvPr id="325" name="Google Shape;325;p45"/>
          <p:cNvSpPr txBox="1">
            <a:spLocks noGrp="1"/>
          </p:cNvSpPr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ctrTitle"/>
          </p:nvPr>
        </p:nvSpPr>
        <p:spPr>
          <a:xfrm>
            <a:off x="1250675" y="1851425"/>
            <a:ext cx="6658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Questions</a:t>
            </a:r>
            <a:endParaRPr dirty="0"/>
          </a:p>
        </p:txBody>
      </p:sp>
      <p:sp>
        <p:nvSpPr>
          <p:cNvPr id="366" name="Google Shape;366;p48"/>
          <p:cNvSpPr txBox="1">
            <a:spLocks noGrp="1"/>
          </p:cNvSpPr>
          <p:nvPr>
            <p:ph type="subTitle" idx="1"/>
          </p:nvPr>
        </p:nvSpPr>
        <p:spPr>
          <a:xfrm>
            <a:off x="3114750" y="2640475"/>
            <a:ext cx="29307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was the hottest?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month had the highest gas prices?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is the hottest)?</a:t>
            </a:r>
          </a:p>
          <a:p>
            <a:pPr marL="228600" lvl="0" indent="-2286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s" dirty="0"/>
              <a:t>What city has the highest gas prices (yearly and monthly)?</a:t>
            </a:r>
          </a:p>
          <a:p>
            <a:pPr marL="0" lvl="0" indent="0"/>
            <a:r>
              <a:rPr lang="es" dirty="0"/>
              <a:t>5. How does each city compare to US average (weather and gas)?</a:t>
            </a:r>
          </a:p>
          <a:p>
            <a:pPr marL="0" lvl="0" indent="0"/>
            <a:r>
              <a:rPr lang="es" dirty="0"/>
              <a:t>6. Does the weather affect gas prices?</a:t>
            </a:r>
          </a:p>
          <a:p>
            <a:pPr marL="0" lvl="0" indent="0"/>
            <a:endParaRPr lang="e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3"/>
          <p:cNvSpPr txBox="1">
            <a:spLocks noGrp="1"/>
          </p:cNvSpPr>
          <p:nvPr>
            <p:ph type="ctrTitle"/>
          </p:nvPr>
        </p:nvSpPr>
        <p:spPr>
          <a:xfrm flipH="1">
            <a:off x="6860300" y="507400"/>
            <a:ext cx="15345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Process</a:t>
            </a:r>
            <a:endParaRPr dirty="0"/>
          </a:p>
        </p:txBody>
      </p:sp>
      <p:sp>
        <p:nvSpPr>
          <p:cNvPr id="780" name="Google Shape;780;p63"/>
          <p:cNvSpPr txBox="1">
            <a:spLocks noGrp="1"/>
          </p:cNvSpPr>
          <p:nvPr>
            <p:ph type="ctrTitle" idx="4294967295"/>
          </p:nvPr>
        </p:nvSpPr>
        <p:spPr>
          <a:xfrm>
            <a:off x="4676675" y="85187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lt1"/>
                </a:solidFill>
              </a:rPr>
              <a:t>Step 1</a:t>
            </a:r>
            <a:endParaRPr sz="1400" dirty="0"/>
          </a:p>
        </p:txBody>
      </p:sp>
      <p:sp>
        <p:nvSpPr>
          <p:cNvPr id="781" name="Google Shape;781;p63"/>
          <p:cNvSpPr txBox="1">
            <a:spLocks noGrp="1"/>
          </p:cNvSpPr>
          <p:nvPr>
            <p:ph type="subTitle" idx="4294967295"/>
          </p:nvPr>
        </p:nvSpPr>
        <p:spPr>
          <a:xfrm>
            <a:off x="4103688" y="1054150"/>
            <a:ext cx="1916700" cy="4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Find working data, team pivoted on the question and data sets multiple times</a:t>
            </a:r>
            <a:endParaRPr sz="1000" dirty="0"/>
          </a:p>
        </p:txBody>
      </p:sp>
      <p:sp>
        <p:nvSpPr>
          <p:cNvPr id="782" name="Google Shape;782;p63"/>
          <p:cNvSpPr txBox="1">
            <a:spLocks noGrp="1"/>
          </p:cNvSpPr>
          <p:nvPr>
            <p:ph type="ctrTitle" idx="4294967295"/>
          </p:nvPr>
        </p:nvSpPr>
        <p:spPr>
          <a:xfrm>
            <a:off x="5299525" y="1964488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2</a:t>
            </a:r>
            <a:endParaRPr sz="1400" dirty="0"/>
          </a:p>
        </p:txBody>
      </p:sp>
      <p:sp>
        <p:nvSpPr>
          <p:cNvPr id="783" name="Google Shape;783;p63"/>
          <p:cNvSpPr txBox="1">
            <a:spLocks noGrp="1"/>
          </p:cNvSpPr>
          <p:nvPr>
            <p:ph type="subTitle" idx="4294967295"/>
          </p:nvPr>
        </p:nvSpPr>
        <p:spPr>
          <a:xfrm>
            <a:off x="4924838" y="2166775"/>
            <a:ext cx="11457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Clean data in </a:t>
            </a:r>
            <a:r>
              <a:rPr lang="en-US" sz="1000" dirty="0" err="1"/>
              <a:t>jupyter</a:t>
            </a:r>
            <a:r>
              <a:rPr lang="en-US" sz="1000" dirty="0"/>
              <a:t> notebook so that two data sets could be compared</a:t>
            </a: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4" name="Google Shape;784;p63"/>
          <p:cNvSpPr txBox="1">
            <a:spLocks noGrp="1"/>
          </p:cNvSpPr>
          <p:nvPr>
            <p:ph type="ctrTitle" idx="4294967295"/>
          </p:nvPr>
        </p:nvSpPr>
        <p:spPr>
          <a:xfrm>
            <a:off x="3169250" y="192552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3</a:t>
            </a:r>
            <a:endParaRPr sz="1400" dirty="0"/>
          </a:p>
        </p:txBody>
      </p:sp>
      <p:sp>
        <p:nvSpPr>
          <p:cNvPr id="785" name="Google Shape;785;p63"/>
          <p:cNvSpPr txBox="1">
            <a:spLocks noGrp="1"/>
          </p:cNvSpPr>
          <p:nvPr>
            <p:ph type="subTitle" idx="4294967295"/>
          </p:nvPr>
        </p:nvSpPr>
        <p:spPr>
          <a:xfrm>
            <a:off x="2907450" y="2127800"/>
            <a:ext cx="12945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calculations</a:t>
            </a:r>
            <a:endParaRPr sz="1000" dirty="0"/>
          </a:p>
        </p:txBody>
      </p:sp>
      <p:sp>
        <p:nvSpPr>
          <p:cNvPr id="786" name="Google Shape;786;p63"/>
          <p:cNvSpPr txBox="1">
            <a:spLocks noGrp="1"/>
          </p:cNvSpPr>
          <p:nvPr>
            <p:ph type="ctrTitle" idx="4294967295"/>
          </p:nvPr>
        </p:nvSpPr>
        <p:spPr>
          <a:xfrm>
            <a:off x="3190275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4</a:t>
            </a:r>
            <a:endParaRPr sz="1400" dirty="0"/>
          </a:p>
        </p:txBody>
      </p:sp>
      <p:sp>
        <p:nvSpPr>
          <p:cNvPr id="787" name="Google Shape;787;p63"/>
          <p:cNvSpPr txBox="1">
            <a:spLocks noGrp="1"/>
          </p:cNvSpPr>
          <p:nvPr>
            <p:ph type="subTitle" idx="4294967295"/>
          </p:nvPr>
        </p:nvSpPr>
        <p:spPr>
          <a:xfrm>
            <a:off x="3190275" y="3424392"/>
            <a:ext cx="881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Create graphs and conduct analysis</a:t>
            </a: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000" dirty="0"/>
          </a:p>
        </p:txBody>
      </p:sp>
      <p:sp>
        <p:nvSpPr>
          <p:cNvPr id="788" name="Google Shape;788;p63"/>
          <p:cNvSpPr txBox="1">
            <a:spLocks noGrp="1"/>
          </p:cNvSpPr>
          <p:nvPr>
            <p:ph type="ctrTitle" idx="4294967295"/>
          </p:nvPr>
        </p:nvSpPr>
        <p:spPr>
          <a:xfrm>
            <a:off x="4960356" y="3222105"/>
            <a:ext cx="771000" cy="2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chemeClr val="lt1"/>
                </a:solidFill>
              </a:rPr>
              <a:t>Step 5</a:t>
            </a:r>
            <a:endParaRPr sz="1400" dirty="0"/>
          </a:p>
        </p:txBody>
      </p:sp>
      <p:sp>
        <p:nvSpPr>
          <p:cNvPr id="789" name="Google Shape;789;p63"/>
          <p:cNvSpPr txBox="1">
            <a:spLocks noGrp="1"/>
          </p:cNvSpPr>
          <p:nvPr>
            <p:ph type="subTitle" idx="4294967295"/>
          </p:nvPr>
        </p:nvSpPr>
        <p:spPr>
          <a:xfrm>
            <a:off x="4584698" y="3424400"/>
            <a:ext cx="15222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dirty="0"/>
              <a:t>Create presentation</a:t>
            </a:r>
            <a:endParaRPr sz="1000" dirty="0"/>
          </a:p>
        </p:txBody>
      </p:sp>
      <p:grpSp>
        <p:nvGrpSpPr>
          <p:cNvPr id="790" name="Google Shape;790;p63"/>
          <p:cNvGrpSpPr/>
          <p:nvPr/>
        </p:nvGrpSpPr>
        <p:grpSpPr>
          <a:xfrm>
            <a:off x="2613858" y="1523425"/>
            <a:ext cx="3920692" cy="2884211"/>
            <a:chOff x="2613858" y="1523425"/>
            <a:chExt cx="3920692" cy="2884211"/>
          </a:xfrm>
        </p:grpSpPr>
        <p:grpSp>
          <p:nvGrpSpPr>
            <p:cNvPr id="791" name="Google Shape;791;p63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792" name="Google Shape;792;p63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3" name="Google Shape;793;p63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794" name="Google Shape;794;p63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63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63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63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381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98" name="Google Shape;798;p63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cxnSp>
            <p:nvCxnSpPr>
              <p:cNvPr id="799" name="Google Shape;799;p63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0" name="Google Shape;800;p63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cxnSp>
            <p:nvCxnSpPr>
              <p:cNvPr id="801" name="Google Shape;801;p63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  <p:grpSp>
          <p:nvGrpSpPr>
            <p:cNvPr id="802" name="Google Shape;802;p63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803" name="Google Shape;803;p63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63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63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63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63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63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63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9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49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9"/>
          <p:cNvSpPr txBox="1">
            <a:spLocks noGrp="1"/>
          </p:cNvSpPr>
          <p:nvPr>
            <p:ph type="ctrTitle"/>
          </p:nvPr>
        </p:nvSpPr>
        <p:spPr>
          <a:xfrm flipH="1">
            <a:off x="4721600" y="507400"/>
            <a:ext cx="3673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Data Sources</a:t>
            </a:r>
            <a:endParaRPr dirty="0"/>
          </a:p>
        </p:txBody>
      </p:sp>
      <p:sp>
        <p:nvSpPr>
          <p:cNvPr id="374" name="Google Shape;374;p49"/>
          <p:cNvSpPr txBox="1">
            <a:spLocks noGrp="1"/>
          </p:cNvSpPr>
          <p:nvPr>
            <p:ph type="ctrTitle" idx="3"/>
          </p:nvPr>
        </p:nvSpPr>
        <p:spPr>
          <a:xfrm>
            <a:off x="2229313" y="2712600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Gasoline Prices</a:t>
            </a:r>
            <a:endParaRPr dirty="0"/>
          </a:p>
        </p:txBody>
      </p:sp>
      <p:sp>
        <p:nvSpPr>
          <p:cNvPr id="375" name="Google Shape;375;p49"/>
          <p:cNvSpPr txBox="1">
            <a:spLocks noGrp="1"/>
          </p:cNvSpPr>
          <p:nvPr>
            <p:ph type="ctrTitle" idx="4"/>
          </p:nvPr>
        </p:nvSpPr>
        <p:spPr>
          <a:xfrm>
            <a:off x="4572000" y="2712600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Weather Data</a:t>
            </a:r>
            <a:endParaRPr dirty="0"/>
          </a:p>
        </p:txBody>
      </p:sp>
      <p:sp>
        <p:nvSpPr>
          <p:cNvPr id="376" name="Google Shape;376;p49"/>
          <p:cNvSpPr txBox="1">
            <a:spLocks noGrp="1"/>
          </p:cNvSpPr>
          <p:nvPr>
            <p:ph type="subTitle" idx="1"/>
          </p:nvPr>
        </p:nvSpPr>
        <p:spPr>
          <a:xfrm>
            <a:off x="2336855" y="2792539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U.S. Enegry Information Administration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" dirty="0"/>
          </a:p>
          <a:p>
            <a:pPr marL="0" lvl="0" indent="0"/>
            <a:r>
              <a:rPr lang="en-US" dirty="0">
                <a:hlinkClick r:id="rId3"/>
              </a:rPr>
              <a:t>https://www.eia.gov/dnav/pet/pet_pri_gnd_a_epmr_pte_dpgal_w.htm</a:t>
            </a:r>
            <a:endParaRPr dirty="0"/>
          </a:p>
        </p:txBody>
      </p:sp>
      <p:sp>
        <p:nvSpPr>
          <p:cNvPr id="377" name="Google Shape;377;p49"/>
          <p:cNvSpPr txBox="1">
            <a:spLocks noGrp="1"/>
          </p:cNvSpPr>
          <p:nvPr>
            <p:ph type="subTitle" idx="2"/>
          </p:nvPr>
        </p:nvSpPr>
        <p:spPr>
          <a:xfrm>
            <a:off x="4721655" y="2806554"/>
            <a:ext cx="2085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World Weather Online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https://www.worldweatheronline.com/developer/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Gas Prices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 to just the cities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City columns to one City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Filter for only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B4E0C2-6D01-574C-9053-39E7E552B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3268203"/>
            <a:ext cx="4500253" cy="158779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067E91E6-CF7A-8943-9F40-691AB1159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494120"/>
            <a:ext cx="3474487" cy="303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Clean Up – Weather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Import CSV into Jupyter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Unecessary columns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Transpose Date columns to one Date Column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2019 Dates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Add a unique column to merge on</a:t>
            </a:r>
          </a:p>
          <a:p>
            <a:pPr marL="342900" indent="-342900">
              <a:buClr>
                <a:schemeClr val="bg2"/>
              </a:buClr>
              <a:buFont typeface="Arial"/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7B98FF-C504-944B-952B-326E90BE8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43" y="3192166"/>
            <a:ext cx="4572000" cy="162571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96FC3D6-78BA-1146-8EA1-B77E620B3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33" y="1280160"/>
            <a:ext cx="3587924" cy="27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1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7BB3-80F9-854B-A7CD-D4BAA5C676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Merge Data</a:t>
            </a:r>
          </a:p>
        </p:txBody>
      </p:sp>
      <p:sp>
        <p:nvSpPr>
          <p:cNvPr id="4" name="Google Shape;366;p48">
            <a:extLst>
              <a:ext uri="{FF2B5EF4-FFF2-40B4-BE49-F238E27FC236}">
                <a16:creationId xmlns:a16="http://schemas.microsoft.com/office/drawing/2014/main" id="{252A01CB-F4D2-CE40-B214-191DB33F063B}"/>
              </a:ext>
            </a:extLst>
          </p:cNvPr>
          <p:cNvSpPr txBox="1">
            <a:spLocks/>
          </p:cNvSpPr>
          <p:nvPr/>
        </p:nvSpPr>
        <p:spPr>
          <a:xfrm>
            <a:off x="461490" y="1081401"/>
            <a:ext cx="4500253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Left Merge on Column - Unique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Rename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r>
              <a:rPr lang="es" sz="1800" dirty="0">
                <a:solidFill>
                  <a:schemeClr val="bg2"/>
                </a:solidFill>
              </a:rPr>
              <a:t>Drop Columns</a:t>
            </a: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  <a:p>
            <a:pPr marL="342900" indent="-342900">
              <a:buClr>
                <a:schemeClr val="bg2"/>
              </a:buClr>
              <a:buAutoNum type="arabicPeriod"/>
            </a:pPr>
            <a:endParaRPr lang="es" sz="1800" dirty="0">
              <a:solidFill>
                <a:schemeClr val="bg2"/>
              </a:solidFill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F3D578-0378-2E41-8652-52B99ABD0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90" y="2393319"/>
            <a:ext cx="2947553" cy="166878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06C1D6-D00F-8F4E-9686-901F57FC7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616" y="2744564"/>
            <a:ext cx="3034278" cy="1859177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D8104D-50D6-004B-9B1A-485271400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769" y="1607014"/>
            <a:ext cx="325954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1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853F3-2BAB-DB4A-86D4-11D875F928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Gas Data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12B3392-58C0-DB44-AC9C-40D9D4B0F196}"/>
              </a:ext>
            </a:extLst>
          </p:cNvPr>
          <p:cNvSpPr>
            <a:spLocks noGrp="1"/>
          </p:cNvSpPr>
          <p:nvPr>
            <p:ph type="ctrTitle" idx="3"/>
          </p:nvPr>
        </p:nvSpPr>
        <p:spPr>
          <a:xfrm>
            <a:off x="749200" y="653861"/>
            <a:ext cx="2300700" cy="524039"/>
          </a:xfrm>
        </p:spPr>
        <p:txBody>
          <a:bodyPr/>
          <a:lstStyle/>
          <a:p>
            <a:r>
              <a:rPr lang="en-US" dirty="0"/>
              <a:t>$3.11 - May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C058EB-4101-E14E-A468-F67B2828A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42" y="1141828"/>
            <a:ext cx="2530737" cy="215931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79C6FD-2E72-5545-AD62-B7771E42D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057" y="1925025"/>
            <a:ext cx="2800079" cy="2364057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D8CB1CFE-5443-CF46-A0CD-915C5D661820}"/>
              </a:ext>
            </a:extLst>
          </p:cNvPr>
          <p:cNvSpPr txBox="1">
            <a:spLocks/>
          </p:cNvSpPr>
          <p:nvPr/>
        </p:nvSpPr>
        <p:spPr>
          <a:xfrm>
            <a:off x="3150535" y="4277873"/>
            <a:ext cx="2800079" cy="524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quada One"/>
              <a:buNone/>
              <a:defRPr sz="2400" b="0" i="0" u="none" strike="noStrike" cap="none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ighteous"/>
              <a:buNone/>
              <a:defRPr sz="2400" b="0" i="0" u="none" strike="noStrike" cap="none">
                <a:solidFill>
                  <a:srgbClr val="FFFFFF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r>
              <a:rPr lang="en-US" dirty="0"/>
              <a:t>$3.65 – San Francisco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8D3C343D-C4F7-4A49-81E9-05C8DA842E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1332" y="1628980"/>
            <a:ext cx="2869826" cy="219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88863"/>
      </p:ext>
    </p:extLst>
  </p:cSld>
  <p:clrMapOvr>
    <a:masterClrMapping/>
  </p:clrMapOvr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88D3CE"/>
      </a:dk1>
      <a:lt1>
        <a:srgbClr val="423864"/>
      </a:lt1>
      <a:dk2>
        <a:srgbClr val="FFFFFF"/>
      </a:dk2>
      <a:lt2>
        <a:srgbClr val="EFEFEF"/>
      </a:lt2>
      <a:accent1>
        <a:srgbClr val="D9D9D9"/>
      </a:accent1>
      <a:accent2>
        <a:srgbClr val="CCCCCC"/>
      </a:accent2>
      <a:accent3>
        <a:srgbClr val="78909C"/>
      </a:accent3>
      <a:accent4>
        <a:srgbClr val="C0FFFA"/>
      </a:accent4>
      <a:accent5>
        <a:srgbClr val="88D3CE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361</Words>
  <Application>Microsoft Macintosh PowerPoint</Application>
  <PresentationFormat>On-screen Show (16:9)</PresentationFormat>
  <Paragraphs>65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Righteous</vt:lpstr>
      <vt:lpstr>Roboto Condensed Light</vt:lpstr>
      <vt:lpstr>Squada One</vt:lpstr>
      <vt:lpstr>Arial</vt:lpstr>
      <vt:lpstr>Tech Startup by Slidesgo</vt:lpstr>
      <vt:lpstr>Weather vs Gas Prices</vt:lpstr>
      <vt:lpstr>INTRODUCTION</vt:lpstr>
      <vt:lpstr>Questions</vt:lpstr>
      <vt:lpstr>Process</vt:lpstr>
      <vt:lpstr>Data Sources</vt:lpstr>
      <vt:lpstr>Data Clean Up – Gas Prices</vt:lpstr>
      <vt:lpstr>Data Clean Up – Weather</vt:lpstr>
      <vt:lpstr>Merge Data</vt:lpstr>
      <vt:lpstr>Gas Data</vt:lpstr>
      <vt:lpstr>Weather Data</vt:lpstr>
      <vt:lpstr>Gas/Weather Data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– Weather and Gas Prices</dc:title>
  <cp:lastModifiedBy>Ashley Armijo</cp:lastModifiedBy>
  <cp:revision>18</cp:revision>
  <dcterms:modified xsi:type="dcterms:W3CDTF">2020-08-19T00:42:10Z</dcterms:modified>
</cp:coreProperties>
</file>